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56" r:id="rId2"/>
    <p:sldId id="363" r:id="rId3"/>
    <p:sldId id="257" r:id="rId4"/>
    <p:sldId id="259" r:id="rId5"/>
    <p:sldId id="260" r:id="rId6"/>
    <p:sldId id="261" r:id="rId7"/>
    <p:sldId id="365" r:id="rId8"/>
    <p:sldId id="262" r:id="rId9"/>
    <p:sldId id="279" r:id="rId10"/>
    <p:sldId id="281" r:id="rId11"/>
    <p:sldId id="263" r:id="rId12"/>
    <p:sldId id="371" r:id="rId13"/>
    <p:sldId id="372" r:id="rId14"/>
    <p:sldId id="373" r:id="rId15"/>
    <p:sldId id="374" r:id="rId16"/>
    <p:sldId id="375" r:id="rId17"/>
    <p:sldId id="376" r:id="rId18"/>
    <p:sldId id="264" r:id="rId19"/>
    <p:sldId id="377" r:id="rId20"/>
    <p:sldId id="378" r:id="rId21"/>
    <p:sldId id="379" r:id="rId22"/>
    <p:sldId id="380" r:id="rId23"/>
    <p:sldId id="381" r:id="rId24"/>
    <p:sldId id="382" r:id="rId25"/>
    <p:sldId id="383" r:id="rId26"/>
    <p:sldId id="265" r:id="rId27"/>
    <p:sldId id="266" r:id="rId28"/>
    <p:sldId id="267" r:id="rId29"/>
    <p:sldId id="268" r:id="rId30"/>
    <p:sldId id="366" r:id="rId31"/>
    <p:sldId id="271" r:id="rId32"/>
    <p:sldId id="272" r:id="rId33"/>
    <p:sldId id="385" r:id="rId34"/>
    <p:sldId id="386" r:id="rId35"/>
    <p:sldId id="273" r:id="rId36"/>
    <p:sldId id="387" r:id="rId37"/>
    <p:sldId id="388" r:id="rId38"/>
    <p:sldId id="389" r:id="rId39"/>
    <p:sldId id="390" r:id="rId40"/>
    <p:sldId id="391" r:id="rId41"/>
    <p:sldId id="392" r:id="rId42"/>
    <p:sldId id="393" r:id="rId43"/>
    <p:sldId id="394" r:id="rId44"/>
    <p:sldId id="274" r:id="rId45"/>
    <p:sldId id="403" r:id="rId46"/>
    <p:sldId id="367" r:id="rId47"/>
    <p:sldId id="276" r:id="rId48"/>
    <p:sldId id="277" r:id="rId49"/>
    <p:sldId id="269" r:id="rId50"/>
    <p:sldId id="270" r:id="rId51"/>
    <p:sldId id="368" r:id="rId52"/>
    <p:sldId id="278" r:id="rId53"/>
    <p:sldId id="330" r:id="rId54"/>
    <p:sldId id="282" r:id="rId55"/>
    <p:sldId id="284" r:id="rId56"/>
    <p:sldId id="285" r:id="rId57"/>
    <p:sldId id="286" r:id="rId58"/>
    <p:sldId id="287" r:id="rId59"/>
    <p:sldId id="288" r:id="rId60"/>
    <p:sldId id="289" r:id="rId61"/>
    <p:sldId id="369" r:id="rId62"/>
    <p:sldId id="290" r:id="rId63"/>
    <p:sldId id="306" r:id="rId64"/>
    <p:sldId id="307" r:id="rId65"/>
    <p:sldId id="308" r:id="rId66"/>
    <p:sldId id="309" r:id="rId67"/>
    <p:sldId id="310" r:id="rId68"/>
    <p:sldId id="311" r:id="rId69"/>
    <p:sldId id="312" r:id="rId70"/>
    <p:sldId id="313" r:id="rId71"/>
    <p:sldId id="316" r:id="rId72"/>
    <p:sldId id="314" r:id="rId73"/>
    <p:sldId id="315" r:id="rId74"/>
    <p:sldId id="317" r:id="rId75"/>
    <p:sldId id="318" r:id="rId76"/>
    <p:sldId id="321" r:id="rId77"/>
    <p:sldId id="324" r:id="rId78"/>
    <p:sldId id="325" r:id="rId79"/>
    <p:sldId id="326" r:id="rId80"/>
    <p:sldId id="328" r:id="rId81"/>
    <p:sldId id="327" r:id="rId82"/>
    <p:sldId id="329" r:id="rId83"/>
    <p:sldId id="319" r:id="rId84"/>
    <p:sldId id="331" r:id="rId85"/>
    <p:sldId id="332" r:id="rId86"/>
    <p:sldId id="395" r:id="rId87"/>
    <p:sldId id="396" r:id="rId88"/>
    <p:sldId id="397" r:id="rId89"/>
    <p:sldId id="398" r:id="rId90"/>
    <p:sldId id="399" r:id="rId91"/>
    <p:sldId id="400" r:id="rId92"/>
    <p:sldId id="401" r:id="rId93"/>
    <p:sldId id="402" r:id="rId94"/>
    <p:sldId id="370" r:id="rId95"/>
    <p:sldId id="333" r:id="rId96"/>
    <p:sldId id="344" r:id="rId97"/>
    <p:sldId id="345" r:id="rId98"/>
    <p:sldId id="346" r:id="rId99"/>
    <p:sldId id="347" r:id="rId100"/>
    <p:sldId id="348" r:id="rId101"/>
    <p:sldId id="350" r:id="rId102"/>
    <p:sldId id="352" r:id="rId103"/>
    <p:sldId id="357" r:id="rId104"/>
    <p:sldId id="358" r:id="rId105"/>
    <p:sldId id="359" r:id="rId106"/>
    <p:sldId id="360" r:id="rId107"/>
    <p:sldId id="362" r:id="rId108"/>
    <p:sldId id="361" r:id="rId109"/>
    <p:sldId id="364"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363"/>
            <p14:sldId id="257"/>
            <p14:sldId id="259"/>
            <p14:sldId id="260"/>
            <p14:sldId id="261"/>
            <p14:sldId id="365"/>
            <p14:sldId id="262"/>
            <p14:sldId id="279"/>
            <p14:sldId id="281"/>
            <p14:sldId id="263"/>
            <p14:sldId id="371"/>
            <p14:sldId id="372"/>
            <p14:sldId id="373"/>
            <p14:sldId id="374"/>
            <p14:sldId id="375"/>
            <p14:sldId id="376"/>
            <p14:sldId id="264"/>
            <p14:sldId id="377"/>
            <p14:sldId id="378"/>
            <p14:sldId id="379"/>
            <p14:sldId id="380"/>
            <p14:sldId id="381"/>
            <p14:sldId id="382"/>
            <p14:sldId id="383"/>
            <p14:sldId id="265"/>
            <p14:sldId id="266"/>
            <p14:sldId id="267"/>
            <p14:sldId id="268"/>
            <p14:sldId id="366"/>
            <p14:sldId id="271"/>
            <p14:sldId id="272"/>
            <p14:sldId id="385"/>
            <p14:sldId id="386"/>
            <p14:sldId id="273"/>
            <p14:sldId id="387"/>
            <p14:sldId id="388"/>
            <p14:sldId id="389"/>
            <p14:sldId id="390"/>
            <p14:sldId id="391"/>
            <p14:sldId id="392"/>
            <p14:sldId id="393"/>
            <p14:sldId id="394"/>
            <p14:sldId id="274"/>
            <p14:sldId id="403"/>
            <p14:sldId id="367"/>
            <p14:sldId id="276"/>
            <p14:sldId id="277"/>
            <p14:sldId id="269"/>
            <p14:sldId id="270"/>
            <p14:sldId id="368"/>
            <p14:sldId id="278"/>
            <p14:sldId id="330"/>
            <p14:sldId id="282"/>
            <p14:sldId id="284"/>
            <p14:sldId id="285"/>
            <p14:sldId id="286"/>
            <p14:sldId id="287"/>
            <p14:sldId id="288"/>
            <p14:sldId id="289"/>
            <p14:sldId id="36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95"/>
            <p14:sldId id="396"/>
            <p14:sldId id="397"/>
            <p14:sldId id="398"/>
            <p14:sldId id="399"/>
            <p14:sldId id="400"/>
            <p14:sldId id="401"/>
            <p14:sldId id="402"/>
            <p14:sldId id="370"/>
            <p14:sldId id="333"/>
            <p14:sldId id="344"/>
            <p14:sldId id="345"/>
            <p14:sldId id="346"/>
            <p14:sldId id="347"/>
            <p14:sldId id="348"/>
            <p14:sldId id="350"/>
            <p14:sldId id="352"/>
            <p14:sldId id="357"/>
            <p14:sldId id="358"/>
            <p14:sldId id="359"/>
            <p14:sldId id="360"/>
            <p14:sldId id="362"/>
            <p14:sldId id="361"/>
            <p14:sldId id="364"/>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6358" autoAdjust="0"/>
  </p:normalViewPr>
  <p:slideViewPr>
    <p:cSldViewPr snapToGrid="0" showGuides="1">
      <p:cViewPr varScale="1">
        <p:scale>
          <a:sx n="97" d="100"/>
          <a:sy n="97" d="100"/>
        </p:scale>
        <p:origin x="-101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06-Nov-19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8</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29</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32</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33</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34</a:t>
            </a:fld>
            <a:endParaRPr lang="en-US"/>
          </a:p>
        </p:txBody>
      </p:sp>
    </p:spTree>
    <p:extLst>
      <p:ext uri="{BB962C8B-B14F-4D97-AF65-F5344CB8AC3E}">
        <p14:creationId xmlns:p14="http://schemas.microsoft.com/office/powerpoint/2010/main" val="1162632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35</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37</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38</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40</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918845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0=\</a:t>
            </a:r>
            <a:r>
              <a:rPr lang="en-US" dirty="0" err="1" smtClean="0"/>
              <a:t>frac</a:t>
            </a:r>
            <a:r>
              <a:rPr lang="en-US" dirty="0" smtClean="0"/>
              <a:t>{\partial e}{\partial c} = \</a:t>
            </a:r>
            <a:r>
              <a:rPr lang="en-US" dirty="0" err="1" smtClean="0"/>
              <a:t>frac</a:t>
            </a:r>
            <a:r>
              <a:rPr lang="en-US" dirty="0" smtClean="0"/>
              <a:t>{1}{N}\sum_{i=1}^{N}2(</a:t>
            </a:r>
            <a:r>
              <a:rPr lang="en-US" dirty="0" err="1" smtClean="0"/>
              <a:t>ax_i+by_i+c</a:t>
            </a:r>
            <a:r>
              <a:rPr lang="en-US" dirty="0" smtClean="0"/>
              <a:t>)\\</a:t>
            </a:r>
          </a:p>
          <a:p>
            <a:r>
              <a:rPr lang="en-US" dirty="0" smtClean="0"/>
              <a:t>c=-\</a:t>
            </a:r>
            <a:r>
              <a:rPr lang="en-US" dirty="0" err="1" smtClean="0"/>
              <a:t>frac</a:t>
            </a:r>
            <a:r>
              <a:rPr lang="en-US" dirty="0" smtClean="0"/>
              <a:t>{a}{N}\sum_{i=1}^{N}</a:t>
            </a:r>
            <a:r>
              <a:rPr lang="en-US" dirty="0" err="1" smtClean="0"/>
              <a:t>x_i</a:t>
            </a:r>
            <a:r>
              <a:rPr lang="en-US" dirty="0" smtClean="0"/>
              <a:t>-\</a:t>
            </a:r>
            <a:r>
              <a:rPr lang="en-US" dirty="0" err="1" smtClean="0"/>
              <a:t>frac</a:t>
            </a:r>
            <a:r>
              <a:rPr lang="en-US" dirty="0" smtClean="0"/>
              <a:t>{b}{N}\sum_{i=1}^{N}</a:t>
            </a:r>
            <a:r>
              <a:rPr lang="en-US" dirty="0" err="1" smtClean="0"/>
              <a:t>y_i</a:t>
            </a:r>
            <a:r>
              <a:rPr lang="en-US" dirty="0" smtClean="0"/>
              <a:t>=-a\</a:t>
            </a:r>
            <a:r>
              <a:rPr lang="en-US" dirty="0" err="1" smtClean="0"/>
              <a:t>overline</a:t>
            </a:r>
            <a:r>
              <a:rPr lang="en-US" dirty="0" smtClean="0"/>
              <a:t>{x}-b\</a:t>
            </a:r>
            <a:r>
              <a:rPr lang="en-US" dirty="0" err="1" smtClean="0"/>
              <a:t>overline</a:t>
            </a:r>
            <a:r>
              <a:rPr lang="en-US" dirty="0" smtClean="0"/>
              <a:t>{y}\\</a:t>
            </a:r>
          </a:p>
          <a:p>
            <a:r>
              <a:rPr lang="en-US" dirty="0" smtClean="0"/>
              <a:t>e=\</a:t>
            </a:r>
            <a:r>
              <a:rPr lang="en-US" dirty="0" err="1" smtClean="0"/>
              <a:t>frac</a:t>
            </a:r>
            <a:r>
              <a:rPr lang="en-US" dirty="0" smtClean="0"/>
              <a:t>{1}{N}\sum_{i=1}^{N} (</a:t>
            </a:r>
            <a:r>
              <a:rPr lang="en-US" dirty="0" err="1" smtClean="0"/>
              <a:t>ax_i+by_i-a</a:t>
            </a:r>
            <a:r>
              <a:rPr lang="en-US" dirty="0" smtClean="0"/>
              <a:t>\</a:t>
            </a:r>
            <a:r>
              <a:rPr lang="en-US" dirty="0" err="1" smtClean="0"/>
              <a:t>overline</a:t>
            </a:r>
            <a:r>
              <a:rPr lang="en-US" dirty="0" smtClean="0"/>
              <a:t>{x}-b\</a:t>
            </a:r>
            <a:r>
              <a:rPr lang="en-US" dirty="0" err="1" smtClean="0"/>
              <a:t>overline</a:t>
            </a:r>
            <a:r>
              <a:rPr lang="en-US" dirty="0" smtClean="0"/>
              <a:t>{y})^2=\</a:t>
            </a:r>
            <a:r>
              <a:rPr lang="en-US" dirty="0" err="1" smtClean="0"/>
              <a:t>frac</a:t>
            </a:r>
            <a:r>
              <a:rPr lang="en-US" dirty="0" smtClean="0"/>
              <a:t>{1}{N}\sum_{i=1}^{N} (a(</a:t>
            </a:r>
            <a:r>
              <a:rPr lang="en-US" dirty="0" err="1" smtClean="0"/>
              <a:t>x_i</a:t>
            </a:r>
            <a:r>
              <a:rPr lang="en-US" dirty="0" smtClean="0"/>
              <a:t>-\</a:t>
            </a:r>
            <a:r>
              <a:rPr lang="en-US" dirty="0" err="1" smtClean="0"/>
              <a:t>overline</a:t>
            </a:r>
            <a:r>
              <a:rPr lang="en-US" dirty="0" smtClean="0"/>
              <a:t>{x})+b(</a:t>
            </a:r>
            <a:r>
              <a:rPr lang="en-US" dirty="0" err="1" smtClean="0"/>
              <a:t>y_i</a:t>
            </a:r>
            <a:r>
              <a:rPr lang="en-US" dirty="0" smtClean="0"/>
              <a:t>-\</a:t>
            </a:r>
            <a:r>
              <a:rPr lang="en-US" dirty="0" err="1" smtClean="0"/>
              <a:t>overline</a:t>
            </a:r>
            <a:r>
              <a:rPr lang="en-US" dirty="0" smtClean="0"/>
              <a:t>{y}))^2=</a:t>
            </a:r>
          </a:p>
          <a:p>
            <a:endParaRPr lang="en-US" dirty="0" smtClean="0"/>
          </a:p>
          <a:p>
            <a:r>
              <a:rPr lang="en-US" dirty="0" smtClean="0"/>
              <a:t>\</a:t>
            </a:r>
            <a:r>
              <a:rPr lang="en-US" dirty="0" err="1" smtClean="0"/>
              <a:t>frac</a:t>
            </a:r>
            <a:r>
              <a:rPr lang="en-US" dirty="0" smtClean="0"/>
              <a:t>{1}{N}\left \| </a:t>
            </a:r>
          </a:p>
          <a:p>
            <a:r>
              <a:rPr lang="en-US" dirty="0" smtClean="0"/>
              <a:t>\begin{</a:t>
            </a:r>
            <a:r>
              <a:rPr lang="en-US" dirty="0" err="1" smtClean="0"/>
              <a:t>bmatrix</a:t>
            </a:r>
            <a:r>
              <a:rPr lang="en-US" dirty="0" smtClean="0"/>
              <a:t>}</a:t>
            </a:r>
          </a:p>
          <a:p>
            <a:r>
              <a:rPr lang="en-US" dirty="0" smtClean="0"/>
              <a:t>x_1-\</a:t>
            </a:r>
            <a:r>
              <a:rPr lang="en-US" dirty="0" err="1" smtClean="0"/>
              <a:t>overline</a:t>
            </a:r>
            <a:r>
              <a:rPr lang="en-US" dirty="0" smtClean="0"/>
              <a:t>{x}&amp;y_1-\</a:t>
            </a:r>
            <a:r>
              <a:rPr lang="en-US" dirty="0" err="1" smtClean="0"/>
              <a:t>overline</a:t>
            </a:r>
            <a:r>
              <a:rPr lang="en-US" dirty="0" smtClean="0"/>
              <a:t>{y}\\ </a:t>
            </a:r>
          </a:p>
          <a:p>
            <a:r>
              <a:rPr lang="en-US" dirty="0" smtClean="0"/>
              <a:t>\</a:t>
            </a:r>
            <a:r>
              <a:rPr lang="en-US" dirty="0" err="1" smtClean="0"/>
              <a:t>vdots</a:t>
            </a:r>
            <a:r>
              <a:rPr lang="en-US" dirty="0" smtClean="0"/>
              <a:t>&amp;\</a:t>
            </a:r>
            <a:r>
              <a:rPr lang="en-US" dirty="0" err="1" smtClean="0"/>
              <a:t>vdots</a:t>
            </a:r>
            <a:r>
              <a:rPr lang="en-US" dirty="0" smtClean="0"/>
              <a:t>\\ </a:t>
            </a:r>
          </a:p>
          <a:p>
            <a:r>
              <a:rPr lang="en-US" dirty="0" err="1" smtClean="0"/>
              <a:t>x_N</a:t>
            </a:r>
            <a:r>
              <a:rPr lang="en-US" dirty="0" smtClean="0"/>
              <a:t>-\</a:t>
            </a:r>
            <a:r>
              <a:rPr lang="en-US" dirty="0" err="1" smtClean="0"/>
              <a:t>overline</a:t>
            </a:r>
            <a:r>
              <a:rPr lang="en-US" dirty="0" smtClean="0"/>
              <a:t>{x}&amp;</a:t>
            </a:r>
            <a:r>
              <a:rPr lang="en-US" dirty="0" err="1" smtClean="0"/>
              <a:t>y_N</a:t>
            </a:r>
            <a:r>
              <a:rPr lang="en-US" dirty="0" smtClean="0"/>
              <a:t>-\</a:t>
            </a:r>
            <a:r>
              <a:rPr lang="en-US" dirty="0" err="1" smtClean="0"/>
              <a:t>overline</a:t>
            </a:r>
            <a:r>
              <a:rPr lang="en-US" dirty="0" smtClean="0"/>
              <a:t>{y}</a:t>
            </a:r>
          </a:p>
          <a:p>
            <a:r>
              <a:rPr lang="en-US" dirty="0" smtClean="0"/>
              <a:t>\end{</a:t>
            </a:r>
            <a:r>
              <a:rPr lang="en-US" dirty="0" err="1" smtClean="0"/>
              <a:t>bmatrix</a:t>
            </a:r>
            <a:r>
              <a:rPr lang="en-US" dirty="0" smtClean="0"/>
              <a:t>}</a:t>
            </a:r>
          </a:p>
          <a:p>
            <a:r>
              <a:rPr lang="en-US" dirty="0" smtClean="0"/>
              <a:t>\begin{</a:t>
            </a:r>
            <a:r>
              <a:rPr lang="en-US" dirty="0" err="1" smtClean="0"/>
              <a:t>bmatrix</a:t>
            </a:r>
            <a:r>
              <a:rPr lang="en-US" dirty="0" smtClean="0"/>
              <a:t>}</a:t>
            </a:r>
          </a:p>
          <a:p>
            <a:r>
              <a:rPr lang="en-US" dirty="0" smtClean="0"/>
              <a:t>a\\</a:t>
            </a:r>
          </a:p>
          <a:p>
            <a:r>
              <a:rPr lang="en-US" dirty="0" smtClean="0"/>
              <a:t>b</a:t>
            </a:r>
          </a:p>
          <a:p>
            <a:r>
              <a:rPr lang="en-US" dirty="0" smtClean="0"/>
              <a:t>\end{</a:t>
            </a:r>
            <a:r>
              <a:rPr lang="en-US" dirty="0" err="1" smtClean="0"/>
              <a:t>bmatrix</a:t>
            </a:r>
            <a:r>
              <a:rPr lang="en-US" dirty="0" smtClean="0"/>
              <a:t>}</a:t>
            </a:r>
          </a:p>
          <a:p>
            <a:r>
              <a:rPr lang="en-US" dirty="0" smtClean="0"/>
              <a:t>\right \|^2=</a:t>
            </a:r>
          </a:p>
          <a:p>
            <a:r>
              <a:rPr lang="en-US" dirty="0" smtClean="0"/>
              <a:t>\\</a:t>
            </a:r>
          </a:p>
          <a:p>
            <a:r>
              <a:rPr lang="en-US" dirty="0" smtClean="0"/>
              <a:t>\</a:t>
            </a:r>
            <a:r>
              <a:rPr lang="en-US" dirty="0" err="1" smtClean="0"/>
              <a:t>frac</a:t>
            </a:r>
            <a:r>
              <a:rPr lang="en-US" dirty="0" smtClean="0"/>
              <a:t>{1}{N}\left \| </a:t>
            </a:r>
          </a:p>
          <a:p>
            <a:r>
              <a:rPr lang="en-US" dirty="0" smtClean="0"/>
              <a:t>X\beta</a:t>
            </a:r>
          </a:p>
          <a:p>
            <a:r>
              <a:rPr lang="en-US" dirty="0" smtClean="0"/>
              <a:t>\right \|^2= \</a:t>
            </a:r>
            <a:r>
              <a:rPr lang="en-US" dirty="0" err="1" smtClean="0"/>
              <a:t>frac</a:t>
            </a:r>
            <a:r>
              <a:rPr lang="en-US" dirty="0" smtClean="0"/>
              <a:t>{1}{N}\</a:t>
            </a:r>
            <a:r>
              <a:rPr lang="en-US" dirty="0" err="1" smtClean="0"/>
              <a:t>beta^TX^TX</a:t>
            </a:r>
            <a:r>
              <a:rPr lang="en-US" dirty="0" smtClean="0"/>
              <a:t>\beta\\</a:t>
            </a:r>
          </a:p>
          <a:p>
            <a:r>
              <a:rPr lang="en-US" dirty="0" smtClean="0"/>
              <a:t>\\</a:t>
            </a:r>
          </a:p>
          <a:p>
            <a:endParaRPr lang="en-US" dirty="0" smtClean="0"/>
          </a:p>
          <a:p>
            <a:r>
              <a:rPr lang="en-US" dirty="0" smtClean="0"/>
              <a:t>\left\{\begin{matrix}</a:t>
            </a:r>
          </a:p>
          <a:p>
            <a:r>
              <a:rPr lang="en-US" dirty="0" smtClean="0"/>
              <a:t>minimize &amp; \</a:t>
            </a:r>
            <a:r>
              <a:rPr lang="en-US" dirty="0" err="1" smtClean="0"/>
              <a:t>frac</a:t>
            </a:r>
            <a:r>
              <a:rPr lang="en-US" dirty="0" smtClean="0"/>
              <a:t>{1}{N}\</a:t>
            </a:r>
            <a:r>
              <a:rPr lang="en-US" dirty="0" err="1" smtClean="0"/>
              <a:t>beta^TX^TX</a:t>
            </a:r>
            <a:r>
              <a:rPr lang="en-US" dirty="0" smtClean="0"/>
              <a:t>\beta\\ </a:t>
            </a:r>
          </a:p>
          <a:p>
            <a:r>
              <a:rPr lang="en-US" dirty="0" smtClean="0"/>
              <a:t> </a:t>
            </a:r>
            <a:r>
              <a:rPr lang="en-US" dirty="0" err="1" smtClean="0"/>
              <a:t>s.t.</a:t>
            </a:r>
            <a:r>
              <a:rPr lang="en-US" dirty="0" smtClean="0"/>
              <a:t> &amp; a^2+b^2=1</a:t>
            </a:r>
          </a:p>
          <a:p>
            <a:r>
              <a:rPr lang="en-US" dirty="0" smtClean="0"/>
              <a:t>\end{matrix}\right. </a:t>
            </a:r>
          </a:p>
          <a:p>
            <a:r>
              <a:rPr lang="en-US" dirty="0" smtClean="0"/>
              <a:t>=</a:t>
            </a:r>
          </a:p>
          <a:p>
            <a:r>
              <a:rPr lang="en-US" dirty="0" smtClean="0"/>
              <a:t>\left\{\begin{matrix}</a:t>
            </a:r>
          </a:p>
          <a:p>
            <a:r>
              <a:rPr lang="en-US" dirty="0" smtClean="0"/>
              <a:t>minimize &amp; \</a:t>
            </a:r>
            <a:r>
              <a:rPr lang="en-US" dirty="0" err="1" smtClean="0"/>
              <a:t>beta^TX^TX</a:t>
            </a:r>
            <a:r>
              <a:rPr lang="en-US" dirty="0" smtClean="0"/>
              <a:t>\beta\\ </a:t>
            </a:r>
          </a:p>
          <a:p>
            <a:r>
              <a:rPr lang="en-US" dirty="0" smtClean="0"/>
              <a:t> </a:t>
            </a:r>
            <a:r>
              <a:rPr lang="en-US" dirty="0" err="1" smtClean="0"/>
              <a:t>s.t.</a:t>
            </a:r>
            <a:r>
              <a:rPr lang="en-US" dirty="0" smtClean="0"/>
              <a:t> &amp; \</a:t>
            </a:r>
            <a:r>
              <a:rPr lang="en-US" dirty="0" err="1" smtClean="0"/>
              <a:t>beta^T</a:t>
            </a:r>
            <a:r>
              <a:rPr lang="en-US" dirty="0" smtClean="0"/>
              <a:t>\beta=1</a:t>
            </a:r>
          </a:p>
          <a:p>
            <a:r>
              <a:rPr lang="en-US" dirty="0" smtClean="0"/>
              <a:t>\end{matrix}\right.</a:t>
            </a:r>
          </a:p>
          <a:p>
            <a:endParaRPr lang="en-US" dirty="0" smtClean="0"/>
          </a:p>
          <a:p>
            <a:r>
              <a:rPr lang="en-US" dirty="0" smtClean="0"/>
              <a:t>or</a:t>
            </a:r>
          </a:p>
          <a:p>
            <a:endParaRPr lang="en-US" dirty="0" smtClean="0"/>
          </a:p>
          <a:p>
            <a:r>
              <a:rPr lang="en-US" dirty="0" smtClean="0"/>
              <a:t>\left\{\begin{matrix}</a:t>
            </a:r>
          </a:p>
          <a:p>
            <a:r>
              <a:rPr lang="en-US" dirty="0" smtClean="0"/>
              <a:t>minimize &amp; ||X\beta||^2\\ </a:t>
            </a:r>
          </a:p>
          <a:p>
            <a:r>
              <a:rPr lang="en-US" dirty="0" smtClean="0"/>
              <a:t> </a:t>
            </a:r>
            <a:r>
              <a:rPr lang="en-US" dirty="0" err="1" smtClean="0"/>
              <a:t>s.t.</a:t>
            </a:r>
            <a:r>
              <a:rPr lang="en-US" dirty="0" smtClean="0"/>
              <a:t> &amp; ||\beta||^2=1</a:t>
            </a:r>
          </a:p>
          <a:p>
            <a:r>
              <a:rPr lang="en-US" dirty="0" smtClean="0"/>
              <a:t>\end{matrix}\right.</a:t>
            </a:r>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47</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48</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55</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85</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86</a:t>
            </a:fld>
            <a:endParaRPr lang="en-US"/>
          </a:p>
        </p:txBody>
      </p:sp>
    </p:spTree>
    <p:extLst>
      <p:ext uri="{BB962C8B-B14F-4D97-AF65-F5344CB8AC3E}">
        <p14:creationId xmlns:p14="http://schemas.microsoft.com/office/powerpoint/2010/main" val="124822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87</a:t>
            </a:fld>
            <a:endParaRPr lang="en-US"/>
          </a:p>
        </p:txBody>
      </p:sp>
    </p:spTree>
    <p:extLst>
      <p:ext uri="{BB962C8B-B14F-4D97-AF65-F5344CB8AC3E}">
        <p14:creationId xmlns:p14="http://schemas.microsoft.com/office/powerpoint/2010/main" val="2154145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88</a:t>
            </a:fld>
            <a:endParaRPr lang="en-US"/>
          </a:p>
        </p:txBody>
      </p:sp>
    </p:spTree>
    <p:extLst>
      <p:ext uri="{BB962C8B-B14F-4D97-AF65-F5344CB8AC3E}">
        <p14:creationId xmlns:p14="http://schemas.microsoft.com/office/powerpoint/2010/main" val="3903857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3157307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89</a:t>
            </a:fld>
            <a:endParaRPr lang="en-US"/>
          </a:p>
        </p:txBody>
      </p:sp>
    </p:spTree>
    <p:extLst>
      <p:ext uri="{BB962C8B-B14F-4D97-AF65-F5344CB8AC3E}">
        <p14:creationId xmlns:p14="http://schemas.microsoft.com/office/powerpoint/2010/main" val="74983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90</a:t>
            </a:fld>
            <a:endParaRPr lang="en-US"/>
          </a:p>
        </p:txBody>
      </p:sp>
    </p:spTree>
    <p:extLst>
      <p:ext uri="{BB962C8B-B14F-4D97-AF65-F5344CB8AC3E}">
        <p14:creationId xmlns:p14="http://schemas.microsoft.com/office/powerpoint/2010/main" val="68427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91</a:t>
            </a:fld>
            <a:endParaRPr lang="en-US"/>
          </a:p>
        </p:txBody>
      </p:sp>
    </p:spTree>
    <p:extLst>
      <p:ext uri="{BB962C8B-B14F-4D97-AF65-F5344CB8AC3E}">
        <p14:creationId xmlns:p14="http://schemas.microsoft.com/office/powerpoint/2010/main" val="3642808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92</a:t>
            </a:fld>
            <a:endParaRPr lang="en-US"/>
          </a:p>
        </p:txBody>
      </p:sp>
    </p:spTree>
    <p:extLst>
      <p:ext uri="{BB962C8B-B14F-4D97-AF65-F5344CB8AC3E}">
        <p14:creationId xmlns:p14="http://schemas.microsoft.com/office/powerpoint/2010/main" val="20947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93</a:t>
            </a:fld>
            <a:endParaRPr lang="en-US"/>
          </a:p>
        </p:txBody>
      </p:sp>
    </p:spTree>
    <p:extLst>
      <p:ext uri="{BB962C8B-B14F-4D97-AF65-F5344CB8AC3E}">
        <p14:creationId xmlns:p14="http://schemas.microsoft.com/office/powerpoint/2010/main" val="161950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30522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69776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2847628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49093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12082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06-Nov-19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06-Nov-19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06-Nov-19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06-Nov-19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06-Nov-19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06-Nov-19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06-Nov-19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06-Nov-19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06-Nov-19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06-Nov-19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06-Nov-19</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17.png"/><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gif"/><Relationship Id="rId5" Type="http://schemas.openxmlformats.org/officeDocument/2006/relationships/image" Target="../media/image11.png"/><Relationship Id="rId10" Type="http://schemas.openxmlformats.org/officeDocument/2006/relationships/image" Target="../media/image17.gif"/><Relationship Id="rId4" Type="http://schemas.openxmlformats.org/officeDocument/2006/relationships/image" Target="../media/image10.png"/><Relationship Id="rId9" Type="http://schemas.openxmlformats.org/officeDocument/2006/relationships/image" Target="../media/image15.gif"/></Relationships>
</file>

<file path=ppt/slides/_rels/slide10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67.png"/><Relationship Id="rId9" Type="http://schemas.openxmlformats.org/officeDocument/2006/relationships/image" Target="../media/image53.png"/><Relationship Id="rId14" Type="http://schemas.openxmlformats.org/officeDocument/2006/relationships/image" Target="../media/image64.png"/></Relationships>
</file>

<file path=ppt/slides/_rels/slide10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6" Type="http://schemas.openxmlformats.org/officeDocument/2006/relationships/image" Target="../media/image72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67.png"/><Relationship Id="rId9" Type="http://schemas.openxmlformats.org/officeDocument/2006/relationships/image" Target="../media/image53.png"/><Relationship Id="rId14" Type="http://schemas.openxmlformats.org/officeDocument/2006/relationships/image" Target="../media/image64.png"/></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3.png"/></Relationships>
</file>

<file path=ppt/slides/_rels/slide10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0.png"/><Relationship Id="rId3" Type="http://schemas.openxmlformats.org/officeDocument/2006/relationships/image" Target="../media/image75.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10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0.png"/><Relationship Id="rId3" Type="http://schemas.openxmlformats.org/officeDocument/2006/relationships/image" Target="../media/image76.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4.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1.png"/></Relationships>
</file>

<file path=ppt/slides/_rels/slide10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0.png"/><Relationship Id="rId3" Type="http://schemas.openxmlformats.org/officeDocument/2006/relationships/image" Target="../media/image77.png"/><Relationship Id="rId7" Type="http://schemas.openxmlformats.org/officeDocument/2006/relationships/image" Target="../media/image51.png"/><Relationship Id="rId12" Type="http://schemas.openxmlformats.org/officeDocument/2006/relationships/image" Target="../media/image59.png"/><Relationship Id="rId17" Type="http://schemas.openxmlformats.org/officeDocument/2006/relationships/image" Target="../media/image63.png"/><Relationship Id="rId2" Type="http://schemas.openxmlformats.org/officeDocument/2006/relationships/image" Target="../media/image710.png"/><Relationship Id="rId16"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2.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Mean_absolute_error#Optimality_propert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Singular_value_decomposition" TargetMode="External"/><Relationship Id="rId2" Type="http://schemas.openxmlformats.org/officeDocument/2006/relationships/hyperlink" Target="http://cmp.felk.cvut.cz/cmp/courses/XE33PVR/WS20072008/Lectures/Supporting/constrained_lsq.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48.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36.gif"/><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20.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6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6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9.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6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6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6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62.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62.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7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7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0.png"/><Relationship Id="rId7"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gif"/></Relationships>
</file>

<file path=ppt/slides/_rels/slide8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8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8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9.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68.png"/><Relationship Id="rId17" Type="http://schemas.openxmlformats.org/officeDocument/2006/relationships/image" Target="../media/image64.png"/><Relationship Id="rId2" Type="http://schemas.openxmlformats.org/officeDocument/2006/relationships/image" Target="../media/image67.png"/><Relationship Id="rId16"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51.png"/><Relationship Id="rId11" Type="http://schemas.openxmlformats.org/officeDocument/2006/relationships/image" Target="../media/image59.png"/><Relationship Id="rId5" Type="http://schemas.openxmlformats.org/officeDocument/2006/relationships/image" Target="../media/image50.png"/><Relationship Id="rId15" Type="http://schemas.openxmlformats.org/officeDocument/2006/relationships/image" Target="../media/image71.png"/><Relationship Id="rId10" Type="http://schemas.openxmlformats.org/officeDocument/2006/relationships/image" Target="../media/image55.png"/><Relationship Id="rId19" Type="http://schemas.openxmlformats.org/officeDocument/2006/relationships/image" Target="../media/image73.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70.png"/></Relationships>
</file>

<file path=ppt/slides/_rels/slide9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9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9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9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BF364-950D-4570-940B-C8C9B1C553FD}"/>
              </a:ext>
            </a:extLst>
          </p:cNvPr>
          <p:cNvSpPr>
            <a:spLocks noGrp="1"/>
          </p:cNvSpPr>
          <p:nvPr>
            <p:ph type="ctrTitle"/>
          </p:nvPr>
        </p:nvSpPr>
        <p:spPr/>
        <p:txBody>
          <a:bodyPr>
            <a:normAutofit/>
          </a:bodyPr>
          <a:lstStyle/>
          <a:p>
            <a:r>
              <a:rPr lang="en-US" dirty="0"/>
              <a:t>Curve fitting</a:t>
            </a:r>
          </a:p>
        </p:txBody>
      </p:sp>
      <p:sp>
        <p:nvSpPr>
          <p:cNvPr id="3" name="Subtitle 2">
            <a:extLst>
              <a:ext uri="{FF2B5EF4-FFF2-40B4-BE49-F238E27FC236}">
                <a16:creationId xmlns:a16="http://schemas.microsoft.com/office/drawing/2014/main" xmlns="" id="{5704684D-9DCB-481B-886D-CAF20A26ADBA}"/>
              </a:ext>
            </a:extLst>
          </p:cNvPr>
          <p:cNvSpPr>
            <a:spLocks noGrp="1"/>
          </p:cNvSpPr>
          <p:nvPr>
            <p:ph type="subTitle" idx="1"/>
          </p:nvPr>
        </p:nvSpPr>
        <p:spPr/>
        <p:txBody>
          <a:bodyPr/>
          <a:lstStyle/>
          <a:p>
            <a:endParaRPr lang="en-US"/>
          </a:p>
        </p:txBody>
      </p:sp>
      <p:pic>
        <p:nvPicPr>
          <p:cNvPr id="1026" name="Picture 2">
            <a:extLst>
              <a:ext uri="{FF2B5EF4-FFF2-40B4-BE49-F238E27FC236}">
                <a16:creationId xmlns:a16="http://schemas.microsoft.com/office/drawing/2014/main" xmlns=""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82" y="1387764"/>
            <a:ext cx="5470236" cy="54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xmlns=""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xmlns=""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xmlns=""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xmlns=""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xmlns=""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xmlns=""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xmlns=""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xmlns=""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xmlns=""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xmlns=""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xmlns=""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xmlns=""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xmlns=""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xmlns=""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xmlns=""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xmlns=""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xmlns=""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xmlns=""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xmlns=""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xmlns=""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xmlns=""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xmlns=""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xmlns=""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xmlns=""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xmlns=""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xmlns=""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xmlns=""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xmlns=""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xmlns=""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only care about </a:t>
                </a:r>
                <a14:m>
                  <m:oMath xmlns:m="http://schemas.openxmlformats.org/officeDocument/2006/math">
                    <m:r>
                      <a:rPr lang="en-US" b="0" i="1" smtClean="0">
                        <a:latin typeface="Cambria Math"/>
                      </a:rPr>
                      <m:t>0≤</m:t>
                    </m:r>
                    <m:r>
                      <a:rPr lang="en-US" b="0" i="1" smtClean="0">
                        <a:latin typeface="Cambria Math"/>
                      </a:rPr>
                      <m:t>𝜃</m:t>
                    </m:r>
                    <m:r>
                      <a:rPr lang="en-US" b="0" i="1" smtClean="0">
                        <a:latin typeface="Cambria Math"/>
                      </a:rPr>
                      <m:t>&lt;</m:t>
                    </m:r>
                    <m:r>
                      <a:rPr lang="en-US" b="0" i="1" smtClean="0">
                        <a:latin typeface="Cambria Math"/>
                      </a:rPr>
                      <m:t>𝜋</m:t>
                    </m:r>
                  </m:oMath>
                </a14:m>
                <a:r>
                  <a:rPr lang="en-US" dirty="0"/>
                  <a:t>, otherwise it’s symmetric.</a:t>
                </a:r>
              </a:p>
              <a:p>
                <a:r>
                  <a:rPr lang="en-US" dirty="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a:rPr>
                        </m:ctrlPr>
                      </m:dPr>
                      <m:e>
                        <m:r>
                          <a:rPr lang="en-US" b="0" i="1" smtClean="0">
                            <a:latin typeface="Cambria Math"/>
                          </a:rPr>
                          <m:t>𝜌</m:t>
                        </m:r>
                      </m:e>
                    </m:d>
                    <m:r>
                      <a:rPr lang="en-US" b="0" i="1" smtClean="0">
                        <a:latin typeface="Cambria Math"/>
                      </a:rPr>
                      <m:t>=−1</m:t>
                    </m:r>
                  </m:oMath>
                </a14:m>
                <a:r>
                  <a:rPr lang="en-US" dirty="0"/>
                  <a:t>. this is acceptable since the derivation earlier was right only for the first quadrant. </a:t>
                </a:r>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algorithm stays </a:t>
            </a:r>
            <a:r>
              <a:rPr lang="en-US"/>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35233524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73C06C-9856-4DE0-8EC4-8BF499B1A0F3}"/>
              </a:ext>
            </a:extLst>
          </p:cNvPr>
          <p:cNvSpPr>
            <a:spLocks noGrp="1"/>
          </p:cNvSpPr>
          <p:nvPr>
            <p:ph type="title"/>
          </p:nvPr>
        </p:nvSpPr>
        <p:spPr/>
        <p:txBody>
          <a:bodyPr/>
          <a:lstStyle/>
          <a:p>
            <a:r>
              <a:rPr lang="en-US" dirty="0"/>
              <a:t>Hough transform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F159A186-0E5B-4B67-8EF5-349B00A9CDD7}"/>
                  </a:ext>
                </a:extLst>
              </p:cNvPr>
              <p:cNvSpPr>
                <a:spLocks noGrp="1"/>
              </p:cNvSpPr>
              <p:nvPr>
                <p:ph idx="1"/>
              </p:nvPr>
            </p:nvSpPr>
            <p:spPr/>
            <p:txBody>
              <a:bodyPr/>
              <a:lstStyle/>
              <a:p>
                <a:r>
                  <a:rPr lang="en-US" dirty="0"/>
                  <a:t>In case that the discovered edge is noisy, the binning process in the accumulation matrix can be problematic.</a:t>
                </a:r>
              </a:p>
              <a:p>
                <a:r>
                  <a:rPr lang="en-US" dirty="0"/>
                  <a:t>This is a known problem of Hough transform… some ways to get better results is to try:</a:t>
                </a:r>
              </a:p>
              <a:p>
                <a:pPr lvl="1"/>
                <a:r>
                  <a:rPr lang="en-US" dirty="0"/>
                  <a:t>Different bin size (different step size for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 </m:t>
                    </m:r>
                    <m:r>
                      <a:rPr lang="en-US" i="1" dirty="0" smtClean="0">
                        <a:latin typeface="Cambria Math" panose="02040503050406030204" pitchFamily="18" charset="0"/>
                      </a:rPr>
                      <m:t>&amp;</m:t>
                    </m:r>
                    <m:r>
                      <a:rPr lang="en-US" i="1" dirty="0">
                        <a:latin typeface="Cambria Math" panose="02040503050406030204" pitchFamily="18" charset="0"/>
                      </a:rPr>
                      <m:t> </m:t>
                    </m:r>
                    <m:r>
                      <a:rPr lang="en-US" i="1" dirty="0" smtClean="0">
                        <a:latin typeface="Cambria Math" panose="02040503050406030204" pitchFamily="18" charset="0"/>
                      </a:rPr>
                      <m:t>𝜃</m:t>
                    </m:r>
                  </m:oMath>
                </a14:m>
                <a:r>
                  <a:rPr lang="en-US" dirty="0"/>
                  <a:t>).</a:t>
                </a:r>
              </a:p>
              <a:p>
                <a:pPr lvl="1"/>
                <a:r>
                  <a:rPr lang="en-US" dirty="0"/>
                  <a:t>Smooth the accumulation matrix before thresholding.</a:t>
                </a:r>
              </a:p>
              <a:p>
                <a:pPr lvl="1"/>
                <a:endParaRPr lang="en-US" dirty="0"/>
              </a:p>
            </p:txBody>
          </p:sp>
        </mc:Choice>
        <mc:Fallback xmlns="">
          <p:sp>
            <p:nvSpPr>
              <p:cNvPr id="3" name="Content Placeholder 2">
                <a:extLst>
                  <a:ext uri="{FF2B5EF4-FFF2-40B4-BE49-F238E27FC236}">
                    <a16:creationId xmlns:a16="http://schemas.microsoft.com/office/drawing/2014/main" id="{F159A186-0E5B-4B67-8EF5-349B00A9CDD7}"/>
                  </a:ext>
                </a:extLst>
              </p:cNvPr>
              <p:cNvSpPr>
                <a:spLocks noGrp="1" noRot="1" noChangeAspect="1" noMove="1" noResize="1" noEditPoints="1" noAdjustHandles="1" noChangeArrowheads="1" noChangeShapeType="1" noTextEdit="1"/>
              </p:cNvSpPr>
              <p:nvPr>
                <p:ph idx="1"/>
              </p:nvPr>
            </p:nvSpPr>
            <p:spPr>
              <a:blipFill>
                <a:blip r:embed="rId2"/>
                <a:stretch>
                  <a:fillRect l="-931" t="-959" r="-1655"/>
                </a:stretch>
              </a:blipFill>
            </p:spPr>
            <p:txBody>
              <a:bodyPr/>
              <a:lstStyle/>
              <a:p>
                <a:r>
                  <a:rPr lang="en-US">
                    <a:noFill/>
                  </a:rPr>
                  <a:t> </a:t>
                </a:r>
              </a:p>
            </p:txBody>
          </p:sp>
        </mc:Fallback>
      </mc:AlternateContent>
    </p:spTree>
    <p:extLst>
      <p:ext uri="{BB962C8B-B14F-4D97-AF65-F5344CB8AC3E}">
        <p14:creationId xmlns:p14="http://schemas.microsoft.com/office/powerpoint/2010/main" val="277111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xmlns=""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xmlns=""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xmlns=""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2EED4C23-C2D0-4DC9-BDE8-3C2BA855F1DF}"/>
              </a:ext>
            </a:extLst>
          </p:cNvPr>
          <p:cNvSpPr/>
          <p:nvPr/>
        </p:nvSpPr>
        <p:spPr>
          <a:xfrm>
            <a:off x="82062" y="2535752"/>
            <a:ext cx="11906738" cy="4134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57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xmlns=""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xmlns=""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xmlns=""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280FBB8A-570B-40F5-B008-640D09EF983B}"/>
              </a:ext>
            </a:extLst>
          </p:cNvPr>
          <p:cNvSpPr/>
          <p:nvPr/>
        </p:nvSpPr>
        <p:spPr>
          <a:xfrm>
            <a:off x="82062" y="3571037"/>
            <a:ext cx="11906738" cy="3087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16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xmlns=""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xmlns=""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xmlns=""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8BD305C5-48D0-4980-88AD-9A988B57F277}"/>
              </a:ext>
            </a:extLst>
          </p:cNvPr>
          <p:cNvSpPr/>
          <p:nvPr/>
        </p:nvSpPr>
        <p:spPr>
          <a:xfrm>
            <a:off x="82062" y="4752724"/>
            <a:ext cx="11906738"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7B43AF1-FDE6-44E2-A343-35011C0B1F14}"/>
              </a:ext>
            </a:extLst>
          </p:cNvPr>
          <p:cNvSpPr/>
          <p:nvPr/>
        </p:nvSpPr>
        <p:spPr>
          <a:xfrm>
            <a:off x="1617785" y="3525966"/>
            <a:ext cx="10371015"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063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xmlns=""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xmlns=""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xmlns=""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309DD5D9-6F48-4376-BD07-0B04191F56F4}"/>
              </a:ext>
            </a:extLst>
          </p:cNvPr>
          <p:cNvSpPr/>
          <p:nvPr/>
        </p:nvSpPr>
        <p:spPr>
          <a:xfrm>
            <a:off x="82062" y="4752724"/>
            <a:ext cx="11906738"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B30A7BC4-4BEE-49E7-B00F-EDBF1B878444}"/>
              </a:ext>
            </a:extLst>
          </p:cNvPr>
          <p:cNvSpPr/>
          <p:nvPr/>
        </p:nvSpPr>
        <p:spPr>
          <a:xfrm>
            <a:off x="5357446" y="3525966"/>
            <a:ext cx="6631354"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616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xmlns=""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xmlns=""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xmlns=""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C399E9F9-85A0-40F6-A132-314E1CA1CF84}"/>
              </a:ext>
            </a:extLst>
          </p:cNvPr>
          <p:cNvSpPr/>
          <p:nvPr/>
        </p:nvSpPr>
        <p:spPr>
          <a:xfrm>
            <a:off x="82062" y="4752724"/>
            <a:ext cx="11906738"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87EBC4D8-11AC-4D1D-A0C6-520B672F5618}"/>
              </a:ext>
            </a:extLst>
          </p:cNvPr>
          <p:cNvSpPr/>
          <p:nvPr/>
        </p:nvSpPr>
        <p:spPr>
          <a:xfrm>
            <a:off x="9671538" y="3525966"/>
            <a:ext cx="2317262"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275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xmlns=""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xmlns=""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xmlns=""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0D5B5D78-906F-4A0B-8548-BB46829FDF9A}"/>
              </a:ext>
            </a:extLst>
          </p:cNvPr>
          <p:cNvSpPr/>
          <p:nvPr/>
        </p:nvSpPr>
        <p:spPr>
          <a:xfrm>
            <a:off x="82062" y="4752724"/>
            <a:ext cx="11906738"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383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xmlns=""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xmlns=""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xmlns=""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140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xmlns=""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xmlns=""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xmlns=""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xmlns=""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xmlns=""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xmlns=""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xmlns=""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xmlns=""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xmlns=""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xmlns=""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xmlns=""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xmlns=""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xmlns=""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xmlns=""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xmlns=""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xmlns=""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xmlns=""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xmlns=""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xmlns=""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xmlns=""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xmlns=""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xmlns=""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xmlns=""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xmlns=""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xmlns=""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xmlns=""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xmlns=""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xmlns=""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xmlns=""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xmlns=""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xmlns=""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xmlns=""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xmlns=""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xmlns=""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xmlns=""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xmlns=""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r>
                      <a:rPr lang="en-US" b="0" i="1" dirty="0" smtClean="0">
                        <a:latin typeface="Cambria Math" panose="02040503050406030204" pitchFamily="18" charset="0"/>
                      </a:rPr>
                      <m:t>𝑒</m:t>
                    </m:r>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xmlns=""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xmlns=""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xmlns=""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xmlns=""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xmlns=""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xmlns=""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xmlns=""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xmlns=""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xmlns=""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xmlns=""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xmlns=""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xmlns=""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xmlns=""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xmlns=""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xmlns=""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xmlns=""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xmlns=""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xmlns=""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a16="http://schemas.microsoft.com/office/drawing/2014/main" xmlns=""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B76C6714-D522-4737-8429-41229E7FADC2}"/>
                  </a:ext>
                </a:extLst>
              </p:cNvPr>
              <p:cNvSpPr>
                <a:spLocks noGrp="1"/>
              </p:cNvSpPr>
              <p:nvPr>
                <p:ph idx="1"/>
              </p:nvPr>
            </p:nvSpPr>
            <p:spPr/>
            <p:txBody>
              <a:bodyPr>
                <a:normAutofit/>
              </a:bodyPr>
              <a:lstStyle/>
              <a:p>
                <a:r>
                  <a:rPr lang="en-US" dirty="0"/>
                  <a:t>Linear least squares</a:t>
                </a:r>
              </a:p>
              <a:p>
                <a:r>
                  <a:rPr lang="en-US" b="1"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797472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874D2-AF27-4235-8765-BD7748A4DF07}"/>
              </a:ext>
            </a:extLst>
          </p:cNvPr>
          <p:cNvSpPr>
            <a:spLocks noGrp="1"/>
          </p:cNvSpPr>
          <p:nvPr>
            <p:ph type="title"/>
          </p:nvPr>
        </p:nvSpPr>
        <p:spPr/>
        <p:txBody>
          <a:bodyPr/>
          <a:lstStyle/>
          <a:p>
            <a:r>
              <a:rPr lang="en-US" dirty="0"/>
              <a:t>Linear total least squares</a:t>
            </a:r>
          </a:p>
        </p:txBody>
      </p:sp>
      <p:sp>
        <p:nvSpPr>
          <p:cNvPr id="3" name="Content Placeholder 2">
            <a:extLst>
              <a:ext uri="{FF2B5EF4-FFF2-40B4-BE49-F238E27FC236}">
                <a16:creationId xmlns:a16="http://schemas.microsoft.com/office/drawing/2014/main" xmlns=""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xmlns=""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xmlns=""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xmlns=""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xmlns=""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xmlns=""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xmlns=""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xmlns=""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xmlns=""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xmlns=""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xmlns=""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xmlns=""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xmlns=""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xmlns=""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xmlns=""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xmlns=""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xmlns=""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xmlns=""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xmlns=""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976817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1E45D676-0D0D-40D8-B42B-E65772E3D891}"/>
              </a:ext>
            </a:extLst>
          </p:cNvPr>
          <p:cNvSpPr/>
          <p:nvPr/>
        </p:nvSpPr>
        <p:spPr>
          <a:xfrm>
            <a:off x="0" y="3622431"/>
            <a:ext cx="12191999" cy="3235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a16="http://schemas.microsoft.com/office/drawing/2014/main" xmlns="" id="{8FB106EB-256C-4C09-97AD-198BB03C2C0A}"/>
              </a:ext>
            </a:extLst>
          </p:cNvPr>
          <p:cNvSpPr>
            <a:spLocks noGrp="1"/>
          </p:cNvSpPr>
          <p:nvPr>
            <p:ph idx="1"/>
          </p:nvPr>
        </p:nvSpPr>
        <p:spPr/>
        <p:txBody>
          <a:bodyPr/>
          <a:lstStyle/>
          <a:p>
            <a:r>
              <a:rPr lang="en-US" dirty="0"/>
              <a:t>What you think about when you here “line/curve fitting”</a:t>
            </a:r>
          </a:p>
        </p:txBody>
      </p:sp>
      <p:pic>
        <p:nvPicPr>
          <p:cNvPr id="1026" name="Picture 2" descr="Image result for least square">
            <a:extLst>
              <a:ext uri="{FF2B5EF4-FFF2-40B4-BE49-F238E27FC236}">
                <a16:creationId xmlns:a16="http://schemas.microsoft.com/office/drawing/2014/main" xmlns=""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8666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D46864-E961-4342-92DB-4BCE710C4368}"/>
              </a:ext>
            </a:extLst>
          </p:cNvPr>
          <p:cNvSpPr>
            <a:spLocks noGrp="1"/>
          </p:cNvSpPr>
          <p:nvPr>
            <p:ph type="title"/>
          </p:nvPr>
        </p:nvSpPr>
        <p:spPr/>
        <p:txBody>
          <a:bodyPr/>
          <a:lstStyle/>
          <a:p>
            <a:r>
              <a:rPr lang="en-US" dirty="0"/>
              <a:t>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a:rPr>
                        </m:ctrlPr>
                      </m:dPr>
                      <m:e>
                        <m:d>
                          <m:dPr>
                            <m:begChr m:val="|"/>
                            <m:endChr m:val="|"/>
                            <m:ctrlPr>
                              <a:rPr lang="en-US" b="0" i="1" smtClean="0">
                                <a:latin typeface="Cambria Math"/>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xmlns=""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xmlns=""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xmlns=""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Another similar way to solve this problem is using SVD, but it’s out of scope…</a:t>
            </a:r>
          </a:p>
          <a:p>
            <a:r>
              <a:rPr lang="en-US" dirty="0" smtClean="0"/>
              <a:t>You can check the derivation out in: </a:t>
            </a:r>
            <a:r>
              <a:rPr lang="en-US" dirty="0">
                <a:hlinkClick r:id="rId2"/>
              </a:rPr>
              <a:t>http://</a:t>
            </a:r>
            <a:r>
              <a:rPr lang="en-US" dirty="0" smtClean="0">
                <a:hlinkClick r:id="rId2"/>
              </a:rPr>
              <a:t>cmp.felk.cvut.cz/cmp/courses/XE33PVR/WS20072008/Lectures/Supporting/constrained_lsq.pdf</a:t>
            </a:r>
            <a:endParaRPr lang="en-US" dirty="0" smtClean="0"/>
          </a:p>
          <a:p>
            <a:r>
              <a:rPr lang="en-US" dirty="0" smtClean="0"/>
              <a:t>Read more about SVD decomposition here: </a:t>
            </a:r>
            <a:r>
              <a:rPr lang="en-US" dirty="0">
                <a:hlinkClick r:id="rId3"/>
              </a:rPr>
              <a:t>https://en.wikipedia.org/wiki/Singular_value_decomposition</a:t>
            </a:r>
            <a:endParaRPr lang="en-US" dirty="0"/>
          </a:p>
        </p:txBody>
      </p:sp>
    </p:spTree>
    <p:extLst>
      <p:ext uri="{BB962C8B-B14F-4D97-AF65-F5344CB8AC3E}">
        <p14:creationId xmlns:p14="http://schemas.microsoft.com/office/powerpoint/2010/main" val="934268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b="1"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46854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C29BB-07C5-471D-B7BF-D7E5A06BF0F2}"/>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linear LS</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a:rPr>
                        </m:ctrlPr>
                      </m:dPr>
                      <m:e>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endParaRPr lang="en-US" dirty="0"/>
              </a:p>
              <a:p>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b="-2060"/>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xmlns=""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a:rPr>
                        </m:ctrlPr>
                      </m:dPr>
                      <m:e>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xmlns=""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xmlns=""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xmlns=""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xmlns=""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xmlns=""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xmlns=""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xmlns=""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xmlns=""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xmlns=""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xmlns=""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xmlns=""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xmlns=""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xmlns=""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xmlns=""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xmlns=""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xmlns=""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xmlns=""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xmlns=""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b="1"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775323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xmlns=""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xmlns=""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xmlns=""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xmlns=""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xmlns=""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xmlns=""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xmlns=""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xmlns=""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xmlns=""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xmlns=""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xmlns=""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xmlns=""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xmlns=""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xmlns=""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xmlns=""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xmlns=""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xmlns=""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xmlns=""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xmlns=""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xmlns=""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xmlns=""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xmlns=""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xmlns=""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xmlns=""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xmlns=""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xmlns=""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xmlns=""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xmlns=""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xmlns=""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xmlns=""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xmlns=""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a:rPr>
                        </m:ctrlPr>
                      </m:sSupPr>
                      <m:e>
                        <m:d>
                          <m:dPr>
                            <m:ctrlPr>
                              <a:rPr lang="en-US" b="0" i="1" smtClean="0">
                                <a:latin typeface="Cambria Math"/>
                              </a:rPr>
                            </m:ctrlPr>
                          </m:dPr>
                          <m:e>
                            <m:r>
                              <a:rPr lang="en-US" b="0" i="1" smtClean="0">
                                <a:latin typeface="Cambria Math" panose="02040503050406030204" pitchFamily="18" charset="0"/>
                              </a:rPr>
                              <m:t>1−</m:t>
                            </m:r>
                            <m:sSup>
                              <m:sSupPr>
                                <m:ctrlPr>
                                  <a:rPr lang="en-US" b="0" i="1" smtClean="0">
                                    <a:latin typeface="Cambria Math"/>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xmlns=""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xmlns=""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xmlns=""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b="1"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502816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a:p>
              <a:p>
                <a:pPr lvl="1"/>
                <a:r>
                  <a:rPr lang="en-US" dirty="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a:t>.</a:t>
                </a:r>
              </a:p>
              <a:p>
                <a:r>
                  <a:rPr lang="en-US" dirty="0"/>
                  <a:t>In a regression problem we are given </a:t>
                </a:r>
                <a14:m>
                  <m:oMath xmlns:m="http://schemas.openxmlformats.org/officeDocument/2006/math">
                    <m:d>
                      <m:dPr>
                        <m:ctrlPr>
                          <a:rPr lang="en-US" i="1">
                            <a:latin typeface="Cambria Math"/>
                          </a:rPr>
                        </m:ctrlPr>
                      </m:dPr>
                      <m:e>
                        <m:r>
                          <a:rPr lang="en-US" i="1">
                            <a:latin typeface="Cambria Math"/>
                          </a:rPr>
                          <m:t>𝑥</m:t>
                        </m:r>
                        <m:r>
                          <a:rPr lang="en-US" i="1">
                            <a:latin typeface="Cambria Math"/>
                          </a:rPr>
                          <m:t>,</m:t>
                        </m:r>
                        <m:r>
                          <a:rPr lang="en-US" i="1">
                            <a:latin typeface="Cambria Math"/>
                          </a:rPr>
                          <m:t>𝑦</m:t>
                        </m:r>
                      </m:e>
                    </m:d>
                  </m:oMath>
                </a14:m>
                <a:r>
                  <a:rPr lang="en-US" dirty="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a:t>
                </a:r>
              </a:p>
              <a:p>
                <a:pPr lvl="1"/>
                <a:r>
                  <a:rPr lang="en-US" b="1" dirty="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a:t> as our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5"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7"/>
          <a:stretch>
            <a:fillRect/>
          </a:stretch>
        </p:blipFill>
        <p:spPr>
          <a:xfrm rot="14154307">
            <a:off x="2849313" y="2220642"/>
            <a:ext cx="285521" cy="202587"/>
          </a:xfrm>
          <a:prstGeom prst="rect">
            <a:avLst/>
          </a:prstGeom>
        </p:spPr>
      </p:pic>
      <p:pic>
        <p:nvPicPr>
          <p:cNvPr id="12" name="Line" descr="Line"/>
          <p:cNvPicPr>
            <a:picLocks/>
          </p:cNvPicPr>
          <p:nvPr/>
        </p:nvPicPr>
        <p:blipFill>
          <a:blip r:embed="rId8"/>
          <a:stretch>
            <a:fillRect/>
          </a:stretch>
        </p:blipFill>
        <p:spPr>
          <a:xfrm rot="18398650">
            <a:off x="3545618" y="2212914"/>
            <a:ext cx="296423" cy="202587"/>
          </a:xfrm>
          <a:prstGeom prst="rect">
            <a:avLst/>
          </a:prstGeom>
        </p:spPr>
      </p:pic>
      <p:pic>
        <p:nvPicPr>
          <p:cNvPr id="13" name="Line" descr="Line"/>
          <p:cNvPicPr>
            <a:picLocks/>
          </p:cNvPicPr>
          <p:nvPr/>
        </p:nvPicPr>
        <p:blipFill>
          <a:blip r:embed="rId9"/>
          <a:stretch>
            <a:fillRect/>
          </a:stretch>
        </p:blipFill>
        <p:spPr>
          <a:xfrm rot="3818335">
            <a:off x="2779421" y="1681365"/>
            <a:ext cx="290722" cy="202587"/>
          </a:xfrm>
          <a:prstGeom prst="rect">
            <a:avLst/>
          </a:prstGeom>
        </p:spPr>
      </p:pic>
      <p:pic>
        <p:nvPicPr>
          <p:cNvPr id="14" name="Line" descr="Line"/>
          <p:cNvPicPr>
            <a:picLocks/>
          </p:cNvPicPr>
          <p:nvPr/>
        </p:nvPicPr>
        <p:blipFill>
          <a:blip r:embed="rId10"/>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a:t>Plots are from: http://www.cs.cmu.edu/~16385/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ma14="http://schemas.microsoft.com/office/mac/drawingml/2011/main" xmlns="" val="1"/>
                </a:ext>
              </a:extLst>
            </p:spPr>
            <p:txBody>
              <a:bodyPr wrap="square" lIns="42520" tIns="42520" rIns="42520" bIns="42520" anchor="ctr">
                <a:spAutoFit/>
              </a:bodyPr>
              <a:lstStyle>
                <a:lvl1pPr>
                  <a:defRPr sz="2400"/>
                </a:lvl1pPr>
              </a:lstStyle>
              <a:p>
                <a:pPr lvl="1" rtl="1"/>
                <a:r>
                  <a:rPr lang="en-US" dirty="0"/>
                  <a:t>Let’s 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our variables</a:t>
                </a:r>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1"/>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7"/>
          <a:stretch>
            <a:fillRect/>
          </a:stretch>
        </p:blipFill>
        <p:spPr>
          <a:xfrm rot="14154307">
            <a:off x="2849313" y="2220642"/>
            <a:ext cx="285521" cy="202587"/>
          </a:xfrm>
          <a:prstGeom prst="rect">
            <a:avLst/>
          </a:prstGeom>
        </p:spPr>
      </p:pic>
      <p:pic>
        <p:nvPicPr>
          <p:cNvPr id="10" name="Line" descr="Line"/>
          <p:cNvPicPr>
            <a:picLocks/>
          </p:cNvPicPr>
          <p:nvPr/>
        </p:nvPicPr>
        <p:blipFill>
          <a:blip r:embed="rId8"/>
          <a:stretch>
            <a:fillRect/>
          </a:stretch>
        </p:blipFill>
        <p:spPr>
          <a:xfrm rot="18398650">
            <a:off x="3545618" y="2212914"/>
            <a:ext cx="296423" cy="202587"/>
          </a:xfrm>
          <a:prstGeom prst="rect">
            <a:avLst/>
          </a:prstGeom>
        </p:spPr>
      </p:pic>
      <p:pic>
        <p:nvPicPr>
          <p:cNvPr id="11" name="Line" descr="Line"/>
          <p:cNvPicPr>
            <a:picLocks/>
          </p:cNvPicPr>
          <p:nvPr/>
        </p:nvPicPr>
        <p:blipFill>
          <a:blip r:embed="rId9"/>
          <a:stretch>
            <a:fillRect/>
          </a:stretch>
        </p:blipFill>
        <p:spPr>
          <a:xfrm rot="3818335">
            <a:off x="2779421" y="1681365"/>
            <a:ext cx="290722" cy="202587"/>
          </a:xfrm>
          <a:prstGeom prst="rect">
            <a:avLst/>
          </a:prstGeom>
        </p:spPr>
      </p:pic>
      <p:pic>
        <p:nvPicPr>
          <p:cNvPr id="12" name="Line" descr="Line"/>
          <p:cNvPicPr>
            <a:picLocks/>
          </p:cNvPicPr>
          <p:nvPr/>
        </p:nvPicPr>
        <p:blipFill>
          <a:blip r:embed="rId10"/>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a:t>
            </a:r>
            <a:r>
              <a:rPr lang="en-US" dirty="0"/>
              <a:t> ?</a:t>
            </a:r>
            <a:endParaRPr dirty="0"/>
          </a:p>
        </p:txBody>
      </p:sp>
    </p:spTree>
    <p:extLst>
      <p:ext uri="{BB962C8B-B14F-4D97-AF65-F5344CB8AC3E}">
        <p14:creationId xmlns:p14="http://schemas.microsoft.com/office/powerpoint/2010/main" val="1900858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B76C6714-D522-4737-8429-41229E7FADC2}"/>
                  </a:ext>
                </a:extLst>
              </p:cNvPr>
              <p:cNvSpPr>
                <a:spLocks noGrp="1"/>
              </p:cNvSpPr>
              <p:nvPr>
                <p:ph idx="1"/>
              </p:nvPr>
            </p:nvSpPr>
            <p:spPr/>
            <p:txBody>
              <a:bodyPr>
                <a:normAutofit/>
              </a:bodyPr>
              <a:lstStyle/>
              <a:p>
                <a:r>
                  <a:rPr lang="en-US" b="1"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222574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two points become</a:t>
            </a:r>
          </a:p>
          <a:p>
            <a:pPr>
              <a:defRPr sz="2400"/>
            </a:pPr>
            <a:r>
              <a:rPr lang="en-US" b="1" dirty="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three points become</a:t>
            </a:r>
          </a:p>
          <a:p>
            <a:pPr>
              <a:defRPr sz="2400"/>
            </a:pPr>
            <a:r>
              <a:rPr lang="en-US" dirty="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a16="http://schemas.microsoft.com/office/drawing/2014/main" xmlns=""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a16="http://schemas.microsoft.com/office/drawing/2014/main" xmlns=""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a16="http://schemas.microsoft.com/office/drawing/2014/main" xmlns=""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a16="http://schemas.microsoft.com/office/drawing/2014/main" xmlns=""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four points become</a:t>
            </a:r>
          </a:p>
          <a:p>
            <a:pPr>
              <a:defRPr sz="2400"/>
            </a:pPr>
            <a:r>
              <a:rPr lang="en-US" dirty="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highlight>
                  <a:srgbClr val="FFFF00"/>
                </a:highlight>
              </a:rPr>
              <a:t>How can we find lines in dataset using the parameter space?</a:t>
            </a:r>
          </a:p>
        </p:txBody>
      </p:sp>
    </p:spTree>
    <p:extLst>
      <p:ext uri="{BB962C8B-B14F-4D97-AF65-F5344CB8AC3E}">
        <p14:creationId xmlns:p14="http://schemas.microsoft.com/office/powerpoint/2010/main" val="3051765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1. Quantize the output parameter space to user defined bins- we will call this table the </a:t>
            </a:r>
            <a:r>
              <a:rPr lang="en-US" b="1" dirty="0"/>
              <a:t>accumulator table.</a:t>
            </a:r>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pPr marL="457200" lvl="1" indent="0">
              <a:buNone/>
            </a:pPr>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1</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054335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2</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1</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1</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77391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xmlns=""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xmlns=""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xmlns=""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xmlns=""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xmlns=""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xmlns=""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xmlns=""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xmlns=""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xmlns=""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xmlns=""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xmlns=""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xmlns=""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xmlns=""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xmlns=""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xmlns=""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xmlns=""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xmlns=""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xmlns=""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xmlns=""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xmlns=""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xmlns=""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xmlns=""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xmlns=""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xmlns=""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xmlns=""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xmlns=""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1</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600133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440631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Tree>
    <p:extLst>
      <p:ext uri="{BB962C8B-B14F-4D97-AF65-F5344CB8AC3E}">
        <p14:creationId xmlns:p14="http://schemas.microsoft.com/office/powerpoint/2010/main" val="3002239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a:t>
            </a:r>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85613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601B361A-666D-4F49-8F65-CCD8395CF5E9}"/>
              </a:ext>
            </a:extLst>
          </p:cNvPr>
          <p:cNvSpPr/>
          <p:nvPr/>
        </p:nvSpPr>
        <p:spPr>
          <a:xfrm>
            <a:off x="0" y="2625725"/>
            <a:ext cx="12191999"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601B361A-666D-4F49-8F65-CCD8395CF5E9}"/>
              </a:ext>
            </a:extLst>
          </p:cNvPr>
          <p:cNvSpPr/>
          <p:nvPr/>
        </p:nvSpPr>
        <p:spPr>
          <a:xfrm>
            <a:off x="0" y="3200639"/>
            <a:ext cx="12191999" cy="3657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95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601B361A-666D-4F49-8F65-CCD8395CF5E9}"/>
              </a:ext>
            </a:extLst>
          </p:cNvPr>
          <p:cNvSpPr/>
          <p:nvPr/>
        </p:nvSpPr>
        <p:spPr>
          <a:xfrm>
            <a:off x="0" y="4053386"/>
            <a:ext cx="12191999" cy="280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73FE1890-9D25-40A3-AC70-EA79689F2570}"/>
              </a:ext>
            </a:extLst>
          </p:cNvPr>
          <p:cNvSpPr/>
          <p:nvPr/>
        </p:nvSpPr>
        <p:spPr>
          <a:xfrm>
            <a:off x="4337538" y="2313630"/>
            <a:ext cx="6263858"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0382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601B361A-666D-4F49-8F65-CCD8395CF5E9}"/>
              </a:ext>
            </a:extLst>
          </p:cNvPr>
          <p:cNvSpPr/>
          <p:nvPr/>
        </p:nvSpPr>
        <p:spPr>
          <a:xfrm>
            <a:off x="0" y="4969950"/>
            <a:ext cx="12191999" cy="1888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73FE1890-9D25-40A3-AC70-EA79689F2570}"/>
              </a:ext>
            </a:extLst>
          </p:cNvPr>
          <p:cNvSpPr/>
          <p:nvPr/>
        </p:nvSpPr>
        <p:spPr>
          <a:xfrm>
            <a:off x="353263" y="4069616"/>
            <a:ext cx="8302956"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150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601B361A-666D-4F49-8F65-CCD8395CF5E9}"/>
              </a:ext>
            </a:extLst>
          </p:cNvPr>
          <p:cNvSpPr/>
          <p:nvPr/>
        </p:nvSpPr>
        <p:spPr>
          <a:xfrm>
            <a:off x="0" y="5064368"/>
            <a:ext cx="12191999" cy="1793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73FE1890-9D25-40A3-AC70-EA79689F2570}"/>
              </a:ext>
            </a:extLst>
          </p:cNvPr>
          <p:cNvSpPr/>
          <p:nvPr/>
        </p:nvSpPr>
        <p:spPr>
          <a:xfrm>
            <a:off x="3540369" y="4069616"/>
            <a:ext cx="5115849"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3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9562C7-6D78-49E5-A07F-65DA1E363133}"/>
              </a:ext>
            </a:extLst>
          </p:cNvPr>
          <p:cNvSpPr>
            <a:spLocks noGrp="1"/>
          </p:cNvSpPr>
          <p:nvPr>
            <p:ph type="title"/>
          </p:nvPr>
        </p:nvSpPr>
        <p:spPr/>
        <p:txBody>
          <a:bodyPr/>
          <a:lstStyle/>
          <a:p>
            <a:r>
              <a:rPr lang="en-US" dirty="0"/>
              <a:t>Side note: error / loss</a:t>
            </a:r>
          </a:p>
        </p:txBody>
      </p:sp>
      <p:sp>
        <p:nvSpPr>
          <p:cNvPr id="3" name="Content Placeholder 2">
            <a:extLst>
              <a:ext uri="{FF2B5EF4-FFF2-40B4-BE49-F238E27FC236}">
                <a16:creationId xmlns:a16="http://schemas.microsoft.com/office/drawing/2014/main" xmlns="" id="{AAB1D311-F54E-4773-8CDF-C77050CB107E}"/>
              </a:ext>
            </a:extLst>
          </p:cNvPr>
          <p:cNvSpPr>
            <a:spLocks noGrp="1"/>
          </p:cNvSpPr>
          <p:nvPr>
            <p:ph idx="1"/>
          </p:nvPr>
        </p:nvSpPr>
        <p:spPr/>
        <p:txBody>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p:txBody>
      </p:sp>
      <p:sp>
        <p:nvSpPr>
          <p:cNvPr id="4" name="Rectangle: Rounded Corners 3">
            <a:extLst>
              <a:ext uri="{FF2B5EF4-FFF2-40B4-BE49-F238E27FC236}">
                <a16:creationId xmlns:a16="http://schemas.microsoft.com/office/drawing/2014/main" xmlns=""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xmlns="" id="{5562F2A5-8F73-4C5C-9EC9-2D8145460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601B361A-666D-4F49-8F65-CCD8395CF5E9}"/>
              </a:ext>
            </a:extLst>
          </p:cNvPr>
          <p:cNvSpPr/>
          <p:nvPr/>
        </p:nvSpPr>
        <p:spPr>
          <a:xfrm>
            <a:off x="0" y="5231092"/>
            <a:ext cx="12191999" cy="1626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73FE1890-9D25-40A3-AC70-EA79689F2570}"/>
              </a:ext>
            </a:extLst>
          </p:cNvPr>
          <p:cNvSpPr/>
          <p:nvPr/>
        </p:nvSpPr>
        <p:spPr>
          <a:xfrm>
            <a:off x="104356" y="5124084"/>
            <a:ext cx="5115849" cy="1255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924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601B361A-666D-4F49-8F65-CCD8395CF5E9}"/>
              </a:ext>
            </a:extLst>
          </p:cNvPr>
          <p:cNvSpPr/>
          <p:nvPr/>
        </p:nvSpPr>
        <p:spPr>
          <a:xfrm>
            <a:off x="0" y="5870576"/>
            <a:ext cx="12191999"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3445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601B361A-666D-4F49-8F65-CCD8395CF5E9}"/>
              </a:ext>
            </a:extLst>
          </p:cNvPr>
          <p:cNvSpPr/>
          <p:nvPr/>
        </p:nvSpPr>
        <p:spPr>
          <a:xfrm>
            <a:off x="6834554" y="5870576"/>
            <a:ext cx="5357445"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692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3027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b="1"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1260865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xmlns="" id="{9AF23C75-2D00-4276-BB1E-407E366E9949}"/>
                  </a:ext>
                </a:extLst>
              </p:cNvPr>
              <p:cNvSpPr txBox="1">
                <a:spLocks/>
              </p:cNvSpPr>
              <p:nvPr/>
            </p:nvSpPr>
            <p:spPr>
              <a:xfrm>
                <a:off x="203200" y="0"/>
                <a:ext cx="11785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14:m>
                  <m:oMath xmlns:m="http://schemas.openxmlformats.org/officeDocument/2006/math">
                    <m:r>
                      <a:rPr lang="en-US" i="1" smtClean="0">
                        <a:latin typeface="Cambria Math"/>
                      </a:rPr>
                      <m:t>(</m:t>
                    </m:r>
                    <m:r>
                      <a:rPr lang="en-US" i="1" smtClean="0">
                        <a:latin typeface="Cambria Math"/>
                      </a:rPr>
                      <m:t>𝝆</m:t>
                    </m:r>
                    <m:r>
                      <a:rPr lang="en-US" i="1" smtClean="0">
                        <a:latin typeface="Cambria Math"/>
                      </a:rPr>
                      <m:t>,</m:t>
                    </m:r>
                    <m:r>
                      <a:rPr lang="en-US" i="1" smtClean="0">
                        <a:latin typeface="Cambria Math"/>
                      </a:rPr>
                      <m:t>𝜽</m:t>
                    </m:r>
                    <m:r>
                      <a:rPr lang="en-US" i="1" smtClean="0">
                        <a:latin typeface="Cambria Math"/>
                      </a:rPr>
                      <m:t>)</m:t>
                    </m:r>
                  </m:oMath>
                </a14:m>
                <a:r>
                  <a:rPr lang="en-US" dirty="0"/>
                  <a:t> parameter space</a:t>
                </a:r>
              </a:p>
            </p:txBody>
          </p:sp>
        </mc:Choice>
        <mc:Fallback xmlns="">
          <p:sp>
            <p:nvSpPr>
              <p:cNvPr id="30" name="Title 1">
                <a:extLst>
                  <a:ext uri="{FF2B5EF4-FFF2-40B4-BE49-F238E27FC236}">
                    <a16:creationId xmlns:a16="http://schemas.microsoft.com/office/drawing/2014/main" id="{9AF23C75-2D00-4276-BB1E-407E366E9949}"/>
                  </a:ext>
                </a:extLst>
              </p:cNvPr>
              <p:cNvSpPr txBox="1">
                <a:spLocks noRot="1" noChangeAspect="1" noMove="1" noResize="1" noEditPoints="1" noAdjustHandles="1" noChangeArrowheads="1" noChangeShapeType="1" noTextEdit="1"/>
              </p:cNvSpPr>
              <p:nvPr/>
            </p:nvSpPr>
            <p:spPr>
              <a:xfrm>
                <a:off x="203200" y="0"/>
                <a:ext cx="11785600" cy="762000"/>
              </a:xfrm>
              <a:prstGeom prst="rect">
                <a:avLst/>
              </a:prstGeom>
              <a:blipFill>
                <a:blip r:embed="rId19"/>
                <a:stretch>
                  <a:fillRect t="-4000" b="-224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xmlns="" id="{BDB66F67-D1D3-46EC-9EB9-13267E15E9E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4480949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5265</TotalTime>
  <Words>8447</Words>
  <Application>Microsoft Office PowerPoint</Application>
  <PresentationFormat>Custom</PresentationFormat>
  <Paragraphs>1541</Paragraphs>
  <Slides>109</Slides>
  <Notes>44</Notes>
  <HiddenSlides>0</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class_layout</vt:lpstr>
      <vt:lpstr>Curve fitting</vt:lpstr>
      <vt:lpstr>References</vt:lpstr>
      <vt:lpstr>TOC</vt:lpstr>
      <vt:lpstr>Some motivation</vt:lpstr>
      <vt:lpstr>Some motivation</vt:lpstr>
      <vt:lpstr>What is curve fitting</vt:lpstr>
      <vt:lpstr>TOC</vt:lpstr>
      <vt:lpstr>Linear least squares (LS): step by step example</vt:lpstr>
      <vt:lpstr>Side note: error / loss</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Side note: pseudoinverse</vt:lpstr>
      <vt:lpstr>PowerPoint Presentation</vt:lpstr>
      <vt:lpstr>Problem 1: Linear LS with vertical data</vt:lpstr>
      <vt:lpstr>Problem 1: Linear LS with vertical data</vt:lpstr>
      <vt:lpstr>TOC</vt:lpstr>
      <vt:lpstr>Linear total least squares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 -the minimization problem</vt:lpstr>
      <vt:lpstr>PowerPoint Presentation</vt:lpstr>
      <vt:lpstr>TOC</vt:lpstr>
      <vt:lpstr>LS</vt:lpstr>
      <vt:lpstr>LS</vt:lpstr>
      <vt:lpstr>Problem 2: LS with outliers datapoints</vt:lpstr>
      <vt:lpstr>Problem 2: LS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TOC</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TOC</vt:lpstr>
      <vt:lpstr>PowerPoint Presentation</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lpstr>Hough transform noise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fitting, hough transform and template matching</dc:title>
  <dc:creator> </dc:creator>
  <cp:lastModifiedBy>Yoni Chechik</cp:lastModifiedBy>
  <cp:revision>142</cp:revision>
  <dcterms:created xsi:type="dcterms:W3CDTF">2019-08-07T13:55:19Z</dcterms:created>
  <dcterms:modified xsi:type="dcterms:W3CDTF">2019-11-06T15:46:19Z</dcterms:modified>
</cp:coreProperties>
</file>